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392" r:id="rId3"/>
    <p:sldId id="401" r:id="rId4"/>
    <p:sldId id="261" r:id="rId5"/>
    <p:sldId id="262" r:id="rId6"/>
    <p:sldId id="266" r:id="rId7"/>
    <p:sldId id="276" r:id="rId8"/>
    <p:sldId id="363" r:id="rId9"/>
    <p:sldId id="389" r:id="rId10"/>
    <p:sldId id="399" r:id="rId11"/>
    <p:sldId id="396" r:id="rId12"/>
    <p:sldId id="390" r:id="rId13"/>
    <p:sldId id="395" r:id="rId14"/>
    <p:sldId id="393" r:id="rId15"/>
    <p:sldId id="39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9"/>
    <p:restoredTop sz="94719"/>
  </p:normalViewPr>
  <p:slideViewPr>
    <p:cSldViewPr snapToGrid="0" snapToObjects="1">
      <p:cViewPr varScale="1">
        <p:scale>
          <a:sx n="152" d="100"/>
          <a:sy n="152" d="100"/>
        </p:scale>
        <p:origin x="6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8E1E17-5688-A445-9417-EEA394313017}" type="datetimeFigureOut">
              <a:rPr lang="en-GB" smtClean="0"/>
              <a:t>12/10/2022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5D6A6-C7B7-1A43-857B-2C759797BB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9050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0" name="Google Shape;14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4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925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0889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148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4434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32FE6-9F50-4248-A3AE-D16C1A00F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35D025-B76D-D442-91E5-EAE9430C53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46B3E-B213-134F-A39D-42957A8B5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4CCF8-4553-B744-843D-F15571BCEA96}" type="datetimeFigureOut">
              <a:rPr lang="en-GB" smtClean="0"/>
              <a:t>12/10/2022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623A6-9488-FB4B-B5A6-CC165A4D7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1C946-ED36-1540-8DFD-08CC3F66B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5D892-F09D-8E48-9E53-AB9FC52094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419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185DB-5A3C-6E4A-B8C0-B4079EC59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6B2816-85EE-5041-AA27-18D9EAB2D9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B118C-38BB-FA46-9FED-0F88B5968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4CCF8-4553-B744-843D-F15571BCEA96}" type="datetimeFigureOut">
              <a:rPr lang="en-GB" smtClean="0"/>
              <a:t>12/10/2022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92ABC-7CDD-584C-9EDF-ED59674D7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FF78C-1B80-6D4A-B5DF-853747F40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5D892-F09D-8E48-9E53-AB9FC52094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8230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1EEC3F-A237-4E42-9AD1-3F4EF34A95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82F9FB-D860-4244-8858-57A65CFEA8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F4EDC-CAAA-934A-B90E-57E9BC2B3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4CCF8-4553-B744-843D-F15571BCEA96}" type="datetimeFigureOut">
              <a:rPr lang="en-GB" smtClean="0"/>
              <a:t>12/10/2022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8AC38-FD6A-0644-A085-35C3FE0EB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472A8-D6E1-C148-9CF0-437DA9211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5D892-F09D-8E48-9E53-AB9FC52094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5203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 logo">
  <p:cSld name="No log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9983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2053B-B245-564D-A8AB-96A463589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3F51B-DDCF-7744-A072-BA3FCF6E6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0A7B9-4CD4-8A4E-9FF9-E3D19944D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4CCF8-4553-B744-843D-F15571BCEA96}" type="datetimeFigureOut">
              <a:rPr lang="en-GB" smtClean="0"/>
              <a:t>12/10/2022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D38F5-2D8B-3641-ACD2-994580852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29E30-F1A9-5340-82D0-19DB8468F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5D892-F09D-8E48-9E53-AB9FC52094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5203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84DCE-5691-D44A-8E30-EB8822B87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D5F0A-FF70-0444-B1BB-2614BCE01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DB848-65E7-CF4E-B1B5-A505C060D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4CCF8-4553-B744-843D-F15571BCEA96}" type="datetimeFigureOut">
              <a:rPr lang="en-GB" smtClean="0"/>
              <a:t>12/10/2022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2AAED-B1E0-D149-9AEE-2AAE68B8D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FE94C-2843-3D4D-B1E6-2B2956310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5D892-F09D-8E48-9E53-AB9FC52094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2156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1EC42-E40E-CB4E-9157-FB5A382FF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CF25D-8DF6-B943-9DF8-E95A27E9E7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CF1D8E-A23C-3C44-9949-E9F99C1F75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972332-F8AC-374A-AD69-E97D52805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4CCF8-4553-B744-843D-F15571BCEA96}" type="datetimeFigureOut">
              <a:rPr lang="en-GB" smtClean="0"/>
              <a:t>12/10/2022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678059-4988-0D46-9D47-56D017C81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6A984E-B840-C440-ABA2-D2039BF62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5D892-F09D-8E48-9E53-AB9FC52094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4119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0D738-7C2A-D246-86D1-7932062B7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2BDE1-4ADA-FC44-BBF0-AEEF0694F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D1518E-F86D-1A43-A2FF-20E5966EF3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1E89DF-90FA-E34F-87C7-C77B0AC62A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E75556-81F7-8642-973D-D8174883DA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5C7D4A-E1EB-6942-9263-6D7C7D999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4CCF8-4553-B744-843D-F15571BCEA96}" type="datetimeFigureOut">
              <a:rPr lang="en-GB" smtClean="0"/>
              <a:t>12/10/2022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A031BD-E8D9-D546-A5DF-3E9403FB4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3F27F4-51BB-E643-958B-05BBB3F72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5D892-F09D-8E48-9E53-AB9FC52094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220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CFC89-10EA-4F44-9C2F-1072E2D24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2B1E0A-CAE0-6740-A167-09F5B9845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4CCF8-4553-B744-843D-F15571BCEA96}" type="datetimeFigureOut">
              <a:rPr lang="en-GB" smtClean="0"/>
              <a:t>12/10/2022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91FF33-0D70-194B-8CB5-3CFD170D5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EB3903-17D9-AE49-9480-F440E7DFD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5D892-F09D-8E48-9E53-AB9FC52094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157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119D3C-B0B9-8647-8259-1A61A97FA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4CCF8-4553-B744-843D-F15571BCEA96}" type="datetimeFigureOut">
              <a:rPr lang="en-GB" smtClean="0"/>
              <a:t>12/10/2022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6CB253-04B7-884B-A804-175893852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F60BBB-6FD4-0447-AA0D-ADD6C5A4B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5D892-F09D-8E48-9E53-AB9FC52094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07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C4D93-403E-7A48-82FA-122F9BB08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AE59D-40FE-4D41-BD37-FAF1FEFFF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FE74FE-4A49-C44C-B81F-5E58C16886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407BE-AE5D-CE46-A60B-8B9062484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4CCF8-4553-B744-843D-F15571BCEA96}" type="datetimeFigureOut">
              <a:rPr lang="en-GB" smtClean="0"/>
              <a:t>12/10/2022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5C6D07-AC84-6D4F-B437-F7AD66719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FD237D-A0FF-6241-A1D8-3FF322C0F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5D892-F09D-8E48-9E53-AB9FC52094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654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7288-AEB0-C64B-9255-11850D994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F6B8E6-C46B-5B43-ADC7-A8C8175B22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BBAC82-978A-F341-9ACB-A429949FB7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87D188-54EF-6944-90A7-06441DEF7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4CCF8-4553-B744-843D-F15571BCEA96}" type="datetimeFigureOut">
              <a:rPr lang="en-GB" smtClean="0"/>
              <a:t>12/10/2022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68A728-FB66-324E-A519-E159A6438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8E5E01-0E5B-5B42-9B1F-2A8C1D7FD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5D892-F09D-8E48-9E53-AB9FC52094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676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90CCA5-5D4F-F546-9C7F-3B7AAD6F0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0EAB78-83C0-AD4D-AB86-FA53B77F0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800E3-378D-234F-9B5A-6794D5D5BB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4CCF8-4553-B744-843D-F15571BCEA96}" type="datetimeFigureOut">
              <a:rPr lang="en-GB" smtClean="0"/>
              <a:t>12/10/2022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01BEC-7932-3E42-94E1-FD0EEC703C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B80B3-14F4-0A48-A65A-4ECC74FF5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5D892-F09D-8E48-9E53-AB9FC52094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6780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A69AAE0-49D5-4C8B-8BA2-55898C00E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person holding a stethoscope&#10;&#10;Description automatically generated with low confidence">
            <a:extLst>
              <a:ext uri="{FF2B5EF4-FFF2-40B4-BE49-F238E27FC236}">
                <a16:creationId xmlns:a16="http://schemas.microsoft.com/office/drawing/2014/main" id="{2EF91CAE-6FC5-A18A-EA82-B51EAC5D5A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57" r="2" b="3425"/>
          <a:stretch/>
        </p:blipFill>
        <p:spPr>
          <a:xfrm>
            <a:off x="-4" y="-4"/>
            <a:ext cx="7534640" cy="6857984"/>
          </a:xfrm>
          <a:custGeom>
            <a:avLst/>
            <a:gdLst/>
            <a:ahLst/>
            <a:cxnLst/>
            <a:rect l="l" t="t" r="r" b="b"/>
            <a:pathLst>
              <a:path w="7534640" h="6857984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447233" y="4124161"/>
                  <a:pt x="4350312" y="4197688"/>
                  <a:pt x="4483996" y="4348083"/>
                </a:cubicBezTo>
                <a:cubicBezTo>
                  <a:pt x="4644419" y="4344742"/>
                  <a:pt x="4627708" y="4598742"/>
                  <a:pt x="4788129" y="4561979"/>
                </a:cubicBezTo>
                <a:cubicBezTo>
                  <a:pt x="4754709" y="4678954"/>
                  <a:pt x="4641076" y="4618795"/>
                  <a:pt x="4600971" y="4705690"/>
                </a:cubicBezTo>
                <a:cubicBezTo>
                  <a:pt x="4684524" y="4779217"/>
                  <a:pt x="4844945" y="4725744"/>
                  <a:pt x="4871683" y="4879480"/>
                </a:cubicBezTo>
                <a:cubicBezTo>
                  <a:pt x="4838262" y="5039902"/>
                  <a:pt x="4945210" y="5019849"/>
                  <a:pt x="5032105" y="5029876"/>
                </a:cubicBezTo>
                <a:cubicBezTo>
                  <a:pt x="5239317" y="5049930"/>
                  <a:pt x="5439843" y="5063297"/>
                  <a:pt x="5643713" y="5096719"/>
                </a:cubicBezTo>
                <a:cubicBezTo>
                  <a:pt x="5693844" y="5106745"/>
                  <a:pt x="5810819" y="5083350"/>
                  <a:pt x="5800794" y="5186956"/>
                </a:cubicBezTo>
                <a:cubicBezTo>
                  <a:pt x="5790767" y="5270508"/>
                  <a:pt x="5700529" y="5240431"/>
                  <a:pt x="5643713" y="5243772"/>
                </a:cubicBezTo>
                <a:cubicBezTo>
                  <a:pt x="5329553" y="5283879"/>
                  <a:pt x="5012052" y="5220378"/>
                  <a:pt x="4701235" y="5223719"/>
                </a:cubicBezTo>
                <a:cubicBezTo>
                  <a:pt x="4664472" y="5223719"/>
                  <a:pt x="4657787" y="5334009"/>
                  <a:pt x="4577576" y="5297246"/>
                </a:cubicBezTo>
                <a:cubicBezTo>
                  <a:pt x="4788129" y="5397510"/>
                  <a:pt x="5767372" y="5424248"/>
                  <a:pt x="6094900" y="5477721"/>
                </a:cubicBezTo>
                <a:cubicBezTo>
                  <a:pt x="5754004" y="5858724"/>
                  <a:pt x="5429817" y="5628117"/>
                  <a:pt x="5159105" y="5842012"/>
                </a:cubicBezTo>
                <a:cubicBezTo>
                  <a:pt x="5159105" y="5842012"/>
                  <a:pt x="5212580" y="5842012"/>
                  <a:pt x="5443187" y="5912197"/>
                </a:cubicBezTo>
                <a:cubicBezTo>
                  <a:pt x="5627002" y="5969012"/>
                  <a:pt x="5536765" y="6049223"/>
                  <a:pt x="6001321" y="6202962"/>
                </a:cubicBezTo>
                <a:cubicBezTo>
                  <a:pt x="5824188" y="6253093"/>
                  <a:pt x="5593581" y="6156172"/>
                  <a:pt x="5506685" y="6416857"/>
                </a:cubicBezTo>
                <a:cubicBezTo>
                  <a:pt x="5643713" y="6463648"/>
                  <a:pt x="5807477" y="6420200"/>
                  <a:pt x="5904398" y="6543858"/>
                </a:cubicBezTo>
                <a:cubicBezTo>
                  <a:pt x="5934478" y="6580622"/>
                  <a:pt x="5964557" y="6604017"/>
                  <a:pt x="6001321" y="6624068"/>
                </a:cubicBezTo>
                <a:cubicBezTo>
                  <a:pt x="5984612" y="6630754"/>
                  <a:pt x="5964557" y="6637437"/>
                  <a:pt x="5951188" y="6644121"/>
                </a:cubicBezTo>
                <a:cubicBezTo>
                  <a:pt x="5977925" y="6667518"/>
                  <a:pt x="6663060" y="6794517"/>
                  <a:pt x="6836850" y="6797860"/>
                </a:cubicBezTo>
                <a:cubicBezTo>
                  <a:pt x="6761652" y="6822926"/>
                  <a:pt x="6636845" y="6844075"/>
                  <a:pt x="6553814" y="6856412"/>
                </a:cubicBezTo>
                <a:lnTo>
                  <a:pt x="6542822" y="6857984"/>
                </a:lnTo>
                <a:lnTo>
                  <a:pt x="0" y="6857984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4C9E70-8C6A-DE42-845C-CE4F8B0A3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3650" y="3962400"/>
            <a:ext cx="5505814" cy="16904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100" dirty="0"/>
              <a:t>VariantSurvival: A tool to identify genotype-treatment response </a:t>
            </a:r>
            <a:br>
              <a:rPr lang="en-US" sz="3100" dirty="0"/>
            </a:br>
            <a:endParaRPr lang="en-US" sz="3100" dirty="0"/>
          </a:p>
        </p:txBody>
      </p:sp>
      <p:pic>
        <p:nvPicPr>
          <p:cNvPr id="4" name="Picture 3" descr="Vaccine storage and manufacturing">
            <a:extLst>
              <a:ext uri="{FF2B5EF4-FFF2-40B4-BE49-F238E27FC236}">
                <a16:creationId xmlns:a16="http://schemas.microsoft.com/office/drawing/2014/main" id="{5F3A77B7-0B49-E2C5-A834-8C08BA9AEA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98" r="7071" b="3"/>
          <a:stretch/>
        </p:blipFill>
        <p:spPr>
          <a:xfrm>
            <a:off x="7653541" y="6"/>
            <a:ext cx="4538463" cy="3877247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60480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FAA1489-C271-D94D-88F4-92ED77E3D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86"/>
          <a:stretch/>
        </p:blipFill>
        <p:spPr>
          <a:xfrm>
            <a:off x="836860" y="786341"/>
            <a:ext cx="10518279" cy="55710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4220E1B-7352-3749-8FF2-2CA217E18BA8}"/>
              </a:ext>
            </a:extLst>
          </p:cNvPr>
          <p:cNvSpPr/>
          <p:nvPr/>
        </p:nvSpPr>
        <p:spPr>
          <a:xfrm>
            <a:off x="633412" y="6357408"/>
            <a:ext cx="115585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/>
              <a:t>Treatment</a:t>
            </a:r>
            <a:r>
              <a:rPr lang="en-GB" sz="2000" dirty="0">
                <a:latin typeface="Shaker2Lancet"/>
              </a:rPr>
              <a:t> with higher doses significantly prolonged time in stage 4 compared with placebo (p=0·006).</a:t>
            </a:r>
            <a:br>
              <a:rPr lang="en-GB" sz="2000" dirty="0">
                <a:latin typeface="Shaker2Lancet"/>
              </a:rPr>
            </a:br>
            <a:endParaRPr lang="en-GB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558E84-0AAA-D740-A17F-6C0BB5C28642}"/>
              </a:ext>
            </a:extLst>
          </p:cNvPr>
          <p:cNvSpPr/>
          <p:nvPr/>
        </p:nvSpPr>
        <p:spPr>
          <a:xfrm>
            <a:off x="3909583" y="124151"/>
            <a:ext cx="41597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/>
              <a:t>Stage 4 compared with placebo</a:t>
            </a:r>
            <a:endParaRPr lang="en-US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0552FD-B425-C7ED-6A5A-CBA18113D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2728913" cy="261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56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437599-99E9-CB40-8992-445A9E273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70" y="643466"/>
            <a:ext cx="981686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396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E5F591E-6311-44AE-904B-5BB0FC3691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1524015" y="857258"/>
            <a:ext cx="9143986" cy="51434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6934" y="4725144"/>
            <a:ext cx="6808922" cy="1790700"/>
          </a:xfrm>
        </p:spPr>
        <p:txBody>
          <a:bodyPr vert="horz" lIns="68580" tIns="34290" rIns="68580" bIns="34290" rtlCol="0" anchor="b">
            <a:normAutofit/>
          </a:bodyPr>
          <a:lstStyle/>
          <a:p>
            <a:pPr defTabSz="685800"/>
            <a:r>
              <a:rPr lang="en-US" sz="3825" dirty="0"/>
              <a:t>Better ways to measure outcomes </a:t>
            </a:r>
            <a:br>
              <a:rPr lang="en-US" sz="3825" dirty="0"/>
            </a:br>
            <a:endParaRPr lang="en-US" sz="3825" dirty="0"/>
          </a:p>
        </p:txBody>
      </p:sp>
      <p:sp>
        <p:nvSpPr>
          <p:cNvPr id="5" name="Rectangle 4"/>
          <p:cNvSpPr/>
          <p:nvPr/>
        </p:nvSpPr>
        <p:spPr>
          <a:xfrm>
            <a:off x="9413278" y="5803577"/>
            <a:ext cx="1532659" cy="213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450"/>
              </a:spcAft>
            </a:pPr>
            <a:r>
              <a:rPr lang="en-GB" sz="788" i="1"/>
              <a:t>Fang T. Lancet Neurol 2018</a:t>
            </a:r>
          </a:p>
        </p:txBody>
      </p:sp>
    </p:spTree>
    <p:extLst>
      <p:ext uri="{BB962C8B-B14F-4D97-AF65-F5344CB8AC3E}">
        <p14:creationId xmlns:p14="http://schemas.microsoft.com/office/powerpoint/2010/main" val="4202929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6369BA-4EE8-8486-CFC8-9C839A692A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9000" y="643466"/>
            <a:ext cx="363400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8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EA18EB-D1BE-A1D3-C128-1220D4CA9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7E05AF4-77C5-DF78-5216-7E922A209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19" y="67111"/>
            <a:ext cx="11216081" cy="633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762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09F1B14E-D7E1-9B4C-F95C-9AFC165B5A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43604" y="643466"/>
            <a:ext cx="870479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92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ree, outdoor, person, plant&#10;&#10;Description automatically generated">
            <a:extLst>
              <a:ext uri="{FF2B5EF4-FFF2-40B4-BE49-F238E27FC236}">
                <a16:creationId xmlns:a16="http://schemas.microsoft.com/office/drawing/2014/main" id="{B91AFC1B-AE5F-14FF-19A7-82C30EBBBB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775" b="-4"/>
          <a:stretch/>
        </p:blipFill>
        <p:spPr>
          <a:xfrm>
            <a:off x="1066800" y="1844675"/>
            <a:ext cx="3124200" cy="4449763"/>
          </a:xfrm>
          <a:prstGeom prst="rect">
            <a:avLst/>
          </a:prstGeom>
        </p:spPr>
      </p:pic>
      <p:pic>
        <p:nvPicPr>
          <p:cNvPr id="9" name="Picture 8" descr="A picture containing person, person, shirt, posing&#10;&#10;Description automatically generated">
            <a:extLst>
              <a:ext uri="{FF2B5EF4-FFF2-40B4-BE49-F238E27FC236}">
                <a16:creationId xmlns:a16="http://schemas.microsoft.com/office/drawing/2014/main" id="{77754F22-4202-4AA6-2A56-44C9C2F216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24" r="13323" b="2"/>
          <a:stretch/>
        </p:blipFill>
        <p:spPr>
          <a:xfrm>
            <a:off x="4259263" y="1844675"/>
            <a:ext cx="3122613" cy="4449763"/>
          </a:xfrm>
          <a:prstGeom prst="rect">
            <a:avLst/>
          </a:prstGeom>
        </p:spPr>
      </p:pic>
      <p:pic>
        <p:nvPicPr>
          <p:cNvPr id="7" name="Picture 6" descr="A person with long hair&#10;&#10;Description automatically generated with medium confidence">
            <a:extLst>
              <a:ext uri="{FF2B5EF4-FFF2-40B4-BE49-F238E27FC236}">
                <a16:creationId xmlns:a16="http://schemas.microsoft.com/office/drawing/2014/main" id="{78E05FDE-2995-B7F4-3D84-97A9F25A17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3" b="5452"/>
          <a:stretch/>
        </p:blipFill>
        <p:spPr>
          <a:xfrm>
            <a:off x="7450138" y="1844675"/>
            <a:ext cx="1801813" cy="2579688"/>
          </a:xfrm>
          <a:prstGeom prst="rect">
            <a:avLst/>
          </a:prstGeom>
        </p:spPr>
      </p:pic>
      <p:pic>
        <p:nvPicPr>
          <p:cNvPr id="11" name="Picture 10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BDC96A30-BBE2-6944-3865-B88CB23AF3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180" b="2"/>
          <a:stretch/>
        </p:blipFill>
        <p:spPr>
          <a:xfrm>
            <a:off x="9318625" y="1844675"/>
            <a:ext cx="1801813" cy="2579688"/>
          </a:xfrm>
          <a:prstGeom prst="rect">
            <a:avLst/>
          </a:prstGeom>
        </p:spPr>
      </p:pic>
      <p:pic>
        <p:nvPicPr>
          <p:cNvPr id="13" name="Picture 12" descr="Logo&#10;&#10;Description automatically generated with medium confidence">
            <a:extLst>
              <a:ext uri="{FF2B5EF4-FFF2-40B4-BE49-F238E27FC236}">
                <a16:creationId xmlns:a16="http://schemas.microsoft.com/office/drawing/2014/main" id="{13B8733E-53E1-F0D1-3D9B-01D83CB699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0138" y="4492625"/>
            <a:ext cx="3670300" cy="18018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7B04D7-3965-AFB0-0BDF-729D7C7C1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Team</a:t>
            </a:r>
          </a:p>
        </p:txBody>
      </p:sp>
    </p:spTree>
    <p:extLst>
      <p:ext uri="{BB962C8B-B14F-4D97-AF65-F5344CB8AC3E}">
        <p14:creationId xmlns:p14="http://schemas.microsoft.com/office/powerpoint/2010/main" val="1318224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group of men posing for a picture&#10;&#10;Description automatically generated">
            <a:extLst>
              <a:ext uri="{FF2B5EF4-FFF2-40B4-BE49-F238E27FC236}">
                <a16:creationId xmlns:a16="http://schemas.microsoft.com/office/drawing/2014/main" id="{D156664F-6926-4298-C5A9-F187A744D6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5501"/>
          <a:stretch/>
        </p:blipFill>
        <p:spPr>
          <a:xfrm>
            <a:off x="2739957" y="10"/>
            <a:ext cx="6096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060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"/>
          <p:cNvSpPr txBox="1">
            <a:spLocks noGrp="1"/>
          </p:cNvSpPr>
          <p:nvPr>
            <p:ph type="title" idx="4294967295"/>
          </p:nvPr>
        </p:nvSpPr>
        <p:spPr>
          <a:xfrm>
            <a:off x="0" y="310084"/>
            <a:ext cx="12192000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GB"/>
              <a:t>Drug development rarely succeeds…</a:t>
            </a:r>
            <a:endParaRPr/>
          </a:p>
        </p:txBody>
      </p:sp>
      <p:pic>
        <p:nvPicPr>
          <p:cNvPr id="143" name="Google Shape;14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040" y="1065742"/>
            <a:ext cx="5291005" cy="5792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8908" y="1047750"/>
            <a:ext cx="1488093" cy="528033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4"/>
          <p:cNvSpPr txBox="1"/>
          <p:nvPr/>
        </p:nvSpPr>
        <p:spPr>
          <a:xfrm>
            <a:off x="7602864" y="2345942"/>
            <a:ext cx="4057649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Nearly </a:t>
            </a:r>
            <a:r>
              <a:rPr lang="en-GB" sz="24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85%</a:t>
            </a:r>
            <a:r>
              <a:rPr lang="en-GB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candidate drugs that enter clinical trials fail</a:t>
            </a:r>
            <a:endParaRPr/>
          </a:p>
          <a:p>
            <a:pPr marL="342900" marR="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Char char="•"/>
            </a:pPr>
            <a:r>
              <a:rPr lang="en-GB" sz="24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Failure</a:t>
            </a:r>
            <a:r>
              <a:rPr lang="en-GB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happens often in late phase due to lack of efficacy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4"/>
          <p:cNvSpPr/>
          <p:nvPr/>
        </p:nvSpPr>
        <p:spPr>
          <a:xfrm>
            <a:off x="5190259" y="5008418"/>
            <a:ext cx="820800" cy="831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010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en-GB" sz="6000" dirty="0"/>
              <a:t>How can we reduce clinical trials failure? </a:t>
            </a:r>
            <a:endParaRPr dirty="0"/>
          </a:p>
        </p:txBody>
      </p:sp>
      <p:pic>
        <p:nvPicPr>
          <p:cNvPr id="155" name="Google Shape;15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8962" y="3643313"/>
            <a:ext cx="3717763" cy="22097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4075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Genetics increase chances of success</a:t>
            </a:r>
            <a:endParaRPr/>
          </a:p>
        </p:txBody>
      </p:sp>
      <p:sp>
        <p:nvSpPr>
          <p:cNvPr id="230" name="Google Shape;230;p11"/>
          <p:cNvSpPr txBox="1">
            <a:spLocks noGrp="1"/>
          </p:cNvSpPr>
          <p:nvPr>
            <p:ph type="body" idx="1"/>
          </p:nvPr>
        </p:nvSpPr>
        <p:spPr>
          <a:xfrm>
            <a:off x="838200" y="1969059"/>
            <a:ext cx="10869706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94249" lvl="1" indent="-8677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endParaRPr sz="2267"/>
          </a:p>
          <a:p>
            <a:pPr marL="694249" lvl="1" indent="-8677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endParaRPr sz="2267"/>
          </a:p>
          <a:p>
            <a:pPr marL="694249" lvl="1" indent="-8677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endParaRPr sz="2267"/>
          </a:p>
          <a:p>
            <a:pPr marL="694249" lvl="1" indent="-8677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None/>
            </a:pPr>
            <a:endParaRPr sz="2267"/>
          </a:p>
          <a:p>
            <a:pPr marL="694249" lvl="1" indent="-194727" algn="l" rtl="0">
              <a:lnSpc>
                <a:spcPct val="2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•"/>
            </a:pPr>
            <a:r>
              <a:rPr lang="en-GB" sz="2267"/>
              <a:t>Nelson </a:t>
            </a:r>
            <a:r>
              <a:rPr lang="en-GB" sz="2267" i="1"/>
              <a:t>et al. </a:t>
            </a:r>
            <a:r>
              <a:rPr lang="en-GB" sz="2267"/>
              <a:t>, Nature Genetics, 2015  </a:t>
            </a:r>
            <a:endParaRPr/>
          </a:p>
          <a:p>
            <a:pPr marL="694249" lvl="1" indent="-194727" algn="l" rtl="0">
              <a:lnSpc>
                <a:spcPct val="2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•"/>
            </a:pPr>
            <a:r>
              <a:rPr lang="en-GB" sz="2267"/>
              <a:t>Drug is ~8x more likely to succeed if target identified in Mendelian genetic evidence </a:t>
            </a:r>
            <a:endParaRPr/>
          </a:p>
          <a:p>
            <a:pPr marL="694249" lvl="1" indent="-194727" algn="l" rtl="0">
              <a:lnSpc>
                <a:spcPct val="2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•"/>
            </a:pPr>
            <a:r>
              <a:rPr lang="en-GB" sz="2267"/>
              <a:t>Drug is &gt;2x more likely to succeed if target is supported by GWAS evidence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31" name="Google Shape;231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7304" y="1927827"/>
            <a:ext cx="6315045" cy="143882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2" name="Google Shape;232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86055" y="1907045"/>
            <a:ext cx="4972589" cy="143882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4" name="Google Shape;234;p11"/>
          <p:cNvSpPr/>
          <p:nvPr/>
        </p:nvSpPr>
        <p:spPr>
          <a:xfrm>
            <a:off x="1243013" y="5329238"/>
            <a:ext cx="9486900" cy="528637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671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Major challenge </a:t>
            </a:r>
            <a:endParaRPr/>
          </a:p>
        </p:txBody>
      </p:sp>
      <p:sp>
        <p:nvSpPr>
          <p:cNvPr id="363" name="Google Shape;363;p21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GB" dirty="0"/>
              <a:t>Systematic strategy to integrate disease-associated variants with functional genomic and drug datasets to provide insight into disease pathogenesis and guide drug discovery and clinical trials for complex traits</a:t>
            </a:r>
            <a:endParaRPr dirty="0"/>
          </a:p>
        </p:txBody>
      </p:sp>
      <p:pic>
        <p:nvPicPr>
          <p:cNvPr id="365" name="Google Shape;3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11295" y="4542270"/>
            <a:ext cx="1637740" cy="21194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930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063229"/>
            <a:ext cx="8229600" cy="857250"/>
          </a:xfrm>
        </p:spPr>
        <p:txBody>
          <a:bodyPr/>
          <a:lstStyle/>
          <a:p>
            <a:r>
              <a:rPr lang="en-GB"/>
              <a:t>PRELUDE trial of lithium in ALS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2057401"/>
            <a:ext cx="4038600" cy="3394472"/>
          </a:xfrm>
        </p:spPr>
        <p:txBody>
          <a:bodyPr/>
          <a:lstStyle/>
          <a:p>
            <a:endParaRPr lang="en-GB"/>
          </a:p>
          <a:p>
            <a:r>
              <a:rPr lang="en-GB"/>
              <a:t>Original lithium trials were all negative</a:t>
            </a:r>
          </a:p>
          <a:p>
            <a:r>
              <a:rPr lang="en-GB"/>
              <a:t>Combined results of 3 of these by genotype</a:t>
            </a:r>
          </a:p>
          <a:p>
            <a:pPr lvl="1"/>
            <a:r>
              <a:rPr lang="en-GB">
                <a:solidFill>
                  <a:srgbClr val="0070C0"/>
                </a:solidFill>
              </a:rPr>
              <a:t>Shows benefit of lithium in people with a specific genetic background</a:t>
            </a:r>
            <a:endParaRPr lang="en-GB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834" y="2167327"/>
            <a:ext cx="4509059" cy="26800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024" y="5148663"/>
            <a:ext cx="1647000" cy="6849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B78FDF-8AC4-B841-81A7-57485359F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204" y="126460"/>
            <a:ext cx="11281924" cy="653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33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PRELUDE trial of lithium in 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Original lithium trials were all negative</a:t>
            </a:r>
          </a:p>
          <a:p>
            <a:r>
              <a:rPr lang="en-GB" dirty="0"/>
              <a:t>Combined results of 3 of these by genotype</a:t>
            </a:r>
          </a:p>
          <a:p>
            <a:pPr lvl="1"/>
            <a:r>
              <a:rPr lang="en-GB" dirty="0">
                <a:solidFill>
                  <a:srgbClr val="0070C0"/>
                </a:solidFill>
              </a:rPr>
              <a:t>Shows benefit of lithium in people with a specific genetic background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834" y="2167327"/>
            <a:ext cx="4509059" cy="26800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024" y="5148663"/>
            <a:ext cx="1647000" cy="6849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79A7BE-3031-5847-A724-2F4004ACF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687" y="1701563"/>
            <a:ext cx="4433206" cy="419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402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1364</TotalTime>
  <Words>222</Words>
  <Application>Microsoft Macintosh PowerPoint</Application>
  <PresentationFormat>Widescreen</PresentationFormat>
  <Paragraphs>35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Roboto</vt:lpstr>
      <vt:lpstr>Shaker2Lancet</vt:lpstr>
      <vt:lpstr>Office Theme</vt:lpstr>
      <vt:lpstr>VariantSurvival: A tool to identify genotype-treatment response  </vt:lpstr>
      <vt:lpstr>The Team</vt:lpstr>
      <vt:lpstr>PowerPoint Presentation</vt:lpstr>
      <vt:lpstr>Drug development rarely succeeds…</vt:lpstr>
      <vt:lpstr>PowerPoint Presentation</vt:lpstr>
      <vt:lpstr>Genetics increase chances of success</vt:lpstr>
      <vt:lpstr>Major challenge </vt:lpstr>
      <vt:lpstr>PRELUDE trial of lithium in ALS</vt:lpstr>
      <vt:lpstr>PRELUDE trial of lithium in ALS</vt:lpstr>
      <vt:lpstr>PowerPoint Presentation</vt:lpstr>
      <vt:lpstr>PowerPoint Presentation</vt:lpstr>
      <vt:lpstr>Better ways to measure outcomes 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GeneTarget : A tool to identify genotype-treatment response  </dc:title>
  <dc:creator>Al Khleifat, Ahmad</dc:creator>
  <cp:lastModifiedBy>Al Khleifat, Ahmad</cp:lastModifiedBy>
  <cp:revision>6</cp:revision>
  <dcterms:created xsi:type="dcterms:W3CDTF">2022-10-11T17:42:44Z</dcterms:created>
  <dcterms:modified xsi:type="dcterms:W3CDTF">2022-10-12T18:33:56Z</dcterms:modified>
</cp:coreProperties>
</file>